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8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978D1-9AAA-59F9-B31C-2A4AF9745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8602F5-457E-41B5-1439-8578228C9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5DE96A-C05D-5374-750E-94D1FB1C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EC3358-9109-2445-E7B4-AB4E0CF5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4D206-C89E-FB66-FD3D-422D4F1E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71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5DAD-B807-825A-6C7B-6A34FC93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40E0F7-0C4C-C3C7-BFFD-9333CD447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D55378-8A77-E21A-2D88-FD706F98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2A9E41-5A88-7D5D-1AC0-8AC97494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84BFB8-DBD4-EFE3-DBC6-42C0CDF8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28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C4309E-B1E4-1FB7-0EC5-DFA6AB7B8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CF9E6B-C8F6-521C-DA26-9065799B6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423439-8AFD-C5F8-954D-3B5ED5A4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D7B630-8994-B253-1E3D-2B9757CE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EA035D-EEFA-D0CE-7C96-335BFEC4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94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38896-5756-EFC7-4A05-355330A1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A0F10-0C04-060A-0D18-FAA49617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4759E8-4A18-5DFC-10C9-44B6A8D5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5D1B8-7E79-55B6-7B3D-689C7BB2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927825-0380-D03A-3294-BF4275B7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53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A2E20F-A093-3146-CEAA-FF93876E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C02D27-5216-951D-FA1F-4E8875803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83999F-F325-0D87-9AF1-C7E85641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A3435F-7605-2863-A18D-0ED82D62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88920-DC5F-F049-C7F2-17F23FA6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96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9C12D-1D37-4213-17E6-3090AB1F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D1767-F21B-A325-1EB4-C89CE6013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F79E80-11EF-B736-D3A0-71468E289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C805A9-88A5-2DBF-2788-8BE67777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ABA496-3FA5-88C9-8079-A7E1D4FC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96C235-FF2A-580F-2BBD-BE2453F2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0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26A29-8325-70A0-B412-F70C4E65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E931D2-D089-6F70-2359-E94BD36DB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56817E-2FF4-1C75-7348-E4F7BEAF8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4FCB7D-94BE-EDE8-C710-385422CE2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765663-2B9E-AD2F-4CA5-6F9BB36E47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25C896-E2A1-3F58-F516-49B188EC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F35D39F-2DDF-780B-CCEB-F1E2CFB3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027251C-620A-5434-CD79-731919C0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24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A86F5-0403-A26F-C764-936E7440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2EA212-E444-516D-70A8-9081E860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FA6C89B-DE59-6F70-4337-400EFB32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60204D-3FBC-9E56-9842-92AC8689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23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727E0C-D3AD-9FA4-1F8E-94E81EFC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451E65-C5DE-BC00-4854-ABD83693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2DDDF4-C715-3504-EBBD-94C763D1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5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BE88A-55AF-7132-D16D-021C5E1A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6C00D-F87F-9388-7CAF-24212450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B812BC-E369-E4F5-A94F-D939CCA0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698693-CE95-A682-9CA1-6662544A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CD7FAC-25DB-BF51-8FF9-C687DC95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AA4789-B90E-B2B3-D2AB-D79B9C33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5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7D838-B563-B6C0-15F8-D6412516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FB85725-CE59-538B-A50A-B22DE9882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65B1A3-C450-E9F1-C0F3-02CE3183D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484202-688D-E57B-AA08-EF5B5D5D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9FA5DA-3697-DC7A-E54B-9D3D9AC4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33CD2E-7933-FE38-1729-D432E1AC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84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0BA425-0593-CAC9-5EE8-78CA8FF4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723EAB-8180-BAC1-9DF5-3F0988528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D52DB-6EB9-490E-5035-79C681063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6871-0F86-4DDB-97F0-7C47F702E749}" type="datetimeFigureOut">
              <a:rPr lang="cs-CZ" smtClean="0"/>
              <a:t>20.05.2023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C1119B-50E7-A69F-789F-EA134D0F9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BCB107-AF8B-F3B9-ECA4-78B3FFF17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F3BD-5CD4-428D-905B-BBD5C3BA9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DDE4F-52AB-4117-9E2C-1A26F7A4E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Duch svatý a 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8976C7-7A77-6305-2975-53362D964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Něco málo z </a:t>
            </a:r>
            <a:r>
              <a:rPr lang="cs-CZ" dirty="0" err="1"/>
              <a:t>pneumatologie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161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2B8FB9-4124-478D-F484-DDBAC2C3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Nicejsko</a:t>
            </a:r>
            <a:r>
              <a:rPr lang="cs-CZ" dirty="0"/>
              <a:t> – cařihradské vyznání víry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129E9-443D-2FEC-55B0-DB90658D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Věřím v Ducha svatého,</a:t>
            </a:r>
            <a:br>
              <a:rPr lang="cs-CZ" dirty="0"/>
            </a:b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 Pána a Dárce života,</a:t>
            </a:r>
            <a:br>
              <a:rPr lang="cs-CZ" dirty="0"/>
            </a:b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 který z Otce (i Syna) vychází,</a:t>
            </a:r>
            <a:br>
              <a:rPr lang="cs-CZ" dirty="0"/>
            </a:b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Otcem i Synem je zároveň</a:t>
            </a:r>
            <a:br>
              <a:rPr lang="cs-CZ" dirty="0"/>
            </a:b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 uctíván a oslavován</a:t>
            </a:r>
            <a:br>
              <a:rPr lang="cs-CZ" dirty="0"/>
            </a:b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  a mluvil ústy proroků.</a:t>
            </a:r>
            <a:endParaRPr lang="cs-CZ" dirty="0"/>
          </a:p>
        </p:txBody>
      </p:sp>
      <p:pic>
        <p:nvPicPr>
          <p:cNvPr id="4" name="Picture 2" descr="CČSH - Naše víra">
            <a:extLst>
              <a:ext uri="{FF2B5EF4-FFF2-40B4-BE49-F238E27FC236}">
                <a16:creationId xmlns:a16="http://schemas.microsoft.com/office/drawing/2014/main" id="{84A4F71C-4F7B-7E0B-0167-89133AE6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53" y="2552700"/>
            <a:ext cx="4455147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3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64AB2-E325-0B12-2B87-7B4F7066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19588-54CD-7AE2-E77C-F3587CD1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Duch svatý je Bůh.</a:t>
            </a:r>
          </a:p>
          <a:p>
            <a:r>
              <a:rPr lang="cs-CZ" dirty="0"/>
              <a:t>Je součástí Boží Trojice.</a:t>
            </a:r>
          </a:p>
          <a:p>
            <a:r>
              <a:rPr lang="cs-CZ" dirty="0"/>
              <a:t>SZ - Izajáš 11:2  Na něm spočine duch </a:t>
            </a:r>
            <a:br>
              <a:rPr lang="cs-CZ" dirty="0"/>
            </a:br>
            <a:r>
              <a:rPr lang="cs-CZ" dirty="0"/>
              <a:t>Hospodinův: duch moudrosti a rozumnosti,</a:t>
            </a:r>
            <a:br>
              <a:rPr lang="cs-CZ" dirty="0"/>
            </a:br>
            <a:r>
              <a:rPr lang="cs-CZ" dirty="0"/>
              <a:t> duch rady a bohatýrské síly, duch poznání </a:t>
            </a:r>
            <a:br>
              <a:rPr lang="cs-CZ" dirty="0"/>
            </a:br>
            <a:r>
              <a:rPr lang="cs-CZ" dirty="0"/>
              <a:t>a bázně Hospodinovy.</a:t>
            </a:r>
          </a:p>
          <a:p>
            <a:r>
              <a:rPr lang="cs-CZ" dirty="0"/>
              <a:t>Žalmy 51:13  Jen mě neodvrhuj </a:t>
            </a:r>
            <a:br>
              <a:rPr lang="cs-CZ" dirty="0"/>
            </a:br>
            <a:r>
              <a:rPr lang="cs-CZ" dirty="0"/>
              <a:t>od své tváře, ducha svého svatého </a:t>
            </a:r>
            <a:br>
              <a:rPr lang="cs-CZ" dirty="0"/>
            </a:br>
            <a:r>
              <a:rPr lang="cs-CZ" dirty="0"/>
              <a:t>mi neber!</a:t>
            </a:r>
          </a:p>
        </p:txBody>
      </p:sp>
      <p:pic>
        <p:nvPicPr>
          <p:cNvPr id="4" name="Picture 2" descr="Nejsvětější Trojice – Wikipedie">
            <a:extLst>
              <a:ext uri="{FF2B5EF4-FFF2-40B4-BE49-F238E27FC236}">
                <a16:creationId xmlns:a16="http://schemas.microsoft.com/office/drawing/2014/main" id="{4ED35E94-8400-D124-A358-6C67DE86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78" y="1009650"/>
            <a:ext cx="4264129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1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B5380-7212-7844-CD05-5A6EE912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Zákon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5632F-C888-53CF-25CB-CBC618DB9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Jan 14:16  a já požádám Otce a on vám dá jiného Přímluvce, aby byl s vámi navěky…</a:t>
            </a:r>
          </a:p>
          <a:p>
            <a:r>
              <a:rPr lang="cs-CZ" dirty="0"/>
              <a:t>Lukáš 10:21  V té hodině zajásal v Duchu svatém a řekl: "Velebím tě, Otče, Pane nebes i země, že jsi tyto věci skryl před moudrými a rozumnými, a zjevil jsi je maličkým. Ano, Otče, tak se ti zlíbilo.</a:t>
            </a:r>
          </a:p>
        </p:txBody>
      </p:sp>
    </p:spTree>
    <p:extLst>
      <p:ext uri="{BB962C8B-B14F-4D97-AF65-F5344CB8AC3E}">
        <p14:creationId xmlns:p14="http://schemas.microsoft.com/office/powerpoint/2010/main" val="179344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F72A4-BF4E-950F-9660-07C86469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církevních textů…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F7C4F-E539-6267-91D1-4E657CAC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Duch jako Pán nemá nic společného s vládou brutálního násilí… Naopak, je to vláda, která osvobozuje celé stvoření a dává darem „nádhernou svobodu Božích dětí“. (Ř 8,21) COF</a:t>
            </a:r>
          </a:p>
          <a:p>
            <a:r>
              <a:rPr lang="cs-CZ" i="1" dirty="0" err="1"/>
              <a:t>Zacharjáš</a:t>
            </a:r>
            <a:r>
              <a:rPr lang="cs-CZ" i="1" dirty="0"/>
              <a:t> 4:6  … Ne silou, ani mocí, ale Duchem mým, praví Hospodin zástupů.</a:t>
            </a:r>
          </a:p>
          <a:p>
            <a:r>
              <a:rPr lang="cs-CZ" dirty="0"/>
              <a:t>Duch svatý „není jen nějakým silovým působením, vycházejícím od Boha, jako např. duševní nakažlivost strhujícího řečníka, ale je to Bůh“. </a:t>
            </a:r>
            <a:r>
              <a:rPr lang="cs-CZ" dirty="0" err="1"/>
              <a:t>EEKatech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5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990960-AD88-0265-9126-5FD51AD1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Dárce života…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AC05D-82DF-A7B5-EB3E-5F7DF344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„Skrze Ducha Božího a vněm je stvořeným bytostem propůjčen dar života. Všechny formy života jsou dary Boží (Ž 104, 29) a je třeba s nimi jednat s úctou: ať už je to lidský život nebo život všech jiných živých tvorů, zvířat, ptáků na nebi a ryb v moři.“ COF</a:t>
            </a:r>
          </a:p>
          <a:p>
            <a:r>
              <a:rPr lang="cs-CZ" i="1" dirty="0"/>
              <a:t>Žalmy 104:29  Skryješ-li tvář, propadají děsu, odejmeš-li jejich ducha, hynou, v prach se navracejí. Sesíláš-li svého ducha, jsou stvořeni znovu, a tak obnovuješ tvářnost země.</a:t>
            </a:r>
          </a:p>
        </p:txBody>
      </p:sp>
      <p:pic>
        <p:nvPicPr>
          <p:cNvPr id="10242" name="Picture 2" descr="Rostlina, klíček v ikoně čáry ruky, obrys vektorové znamení, fototapeta •  fototapety pixel, zarovnán, ikona | myloview.cz">
            <a:extLst>
              <a:ext uri="{FF2B5EF4-FFF2-40B4-BE49-F238E27FC236}">
                <a16:creationId xmlns:a16="http://schemas.microsoft.com/office/drawing/2014/main" id="{AD48E07A-BEAA-0EFA-FABE-EA80DB97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00550"/>
            <a:ext cx="2609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2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9534D-9507-FE97-6830-D68FD5C1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Duch svatý dává nový život v Kristu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385059-EE45-1F95-1F28-75581A791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9425"/>
            <a:ext cx="10515600" cy="4351338"/>
          </a:xfrm>
        </p:spPr>
        <p:txBody>
          <a:bodyPr/>
          <a:lstStyle/>
          <a:p>
            <a:r>
              <a:rPr lang="cs-CZ" dirty="0"/>
              <a:t>Skrze Ducha svatého se Ježíš Kristus stal člověkem.</a:t>
            </a:r>
          </a:p>
          <a:p>
            <a:r>
              <a:rPr lang="cs-CZ" dirty="0"/>
              <a:t>„Skrze jeho Ducha, to znamená s toutéž </a:t>
            </a:r>
            <a:r>
              <a:rPr lang="cs-CZ" dirty="0" err="1"/>
              <a:t>ocí</a:t>
            </a:r>
            <a:r>
              <a:rPr lang="cs-CZ" dirty="0"/>
              <a:t>, s níž povolal k existenci svět, začíná Bůh znovu s lidstvem.“ </a:t>
            </a:r>
            <a:r>
              <a:rPr lang="cs-CZ" dirty="0" err="1"/>
              <a:t>EEKatech</a:t>
            </a:r>
            <a:endParaRPr lang="cs-CZ" dirty="0"/>
          </a:p>
          <a:p>
            <a:r>
              <a:rPr lang="cs-CZ" dirty="0"/>
              <a:t>Duch svatý „působí především v Ježíši Kristu: v jeho početí, jeho křtu, jeho veřejném působení, jeho smrti a jeho vzkříšení.“ </a:t>
            </a:r>
            <a:r>
              <a:rPr lang="cs-CZ" dirty="0" err="1"/>
              <a:t>EEKatech</a:t>
            </a:r>
            <a:endParaRPr lang="cs-CZ" dirty="0"/>
          </a:p>
        </p:txBody>
      </p:sp>
      <p:pic>
        <p:nvPicPr>
          <p:cNvPr id="12290" name="Picture 2" descr="Narození Ježíše Krista - ČT edu - Česká televize">
            <a:extLst>
              <a:ext uri="{FF2B5EF4-FFF2-40B4-BE49-F238E27FC236}">
                <a16:creationId xmlns:a16="http://schemas.microsoft.com/office/drawing/2014/main" id="{5EF6D8BB-62CF-BD37-0F9E-CE5A40232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203998"/>
            <a:ext cx="4995862" cy="28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oleben o vzkříšení Pána Ježíše Krista – Molebeny">
            <a:extLst>
              <a:ext uri="{FF2B5EF4-FFF2-40B4-BE49-F238E27FC236}">
                <a16:creationId xmlns:a16="http://schemas.microsoft.com/office/drawing/2014/main" id="{67DBAFF4-D96A-F78C-3A7C-6C8D17F3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34" y="4203998"/>
            <a:ext cx="5137866" cy="28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111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46E77-E18D-388B-734E-7336F148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Duch svatý působí skrze Slovo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40FB4-AB9E-DB73-EE17-AF972A4D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Skutky apoštolské 2:4  všichni byli naplněni Duchem svatým a začali ve vytržení mluvit jinými jazyky, jak jim Duch dával promlouvat.</a:t>
            </a:r>
          </a:p>
          <a:p>
            <a:pPr marL="0" indent="0">
              <a:buNone/>
            </a:pPr>
            <a:r>
              <a:rPr lang="cs-CZ" dirty="0"/>
              <a:t>5  V Jeruzalémě byli zbožní židé ze všech národů na světě,</a:t>
            </a:r>
          </a:p>
          <a:p>
            <a:pPr marL="0" indent="0">
              <a:buNone/>
            </a:pPr>
            <a:r>
              <a:rPr lang="cs-CZ" dirty="0"/>
              <a:t>6  a když se ozval ten zvuk, sešlo se jich mnoho a užasli, protože každý z nich je slyšel mluvit svou vlastní řečí.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3314" name="Picture 2" descr="Byla Bible přepsaná? Můžeme jí důvěřovat?">
            <a:extLst>
              <a:ext uri="{FF2B5EF4-FFF2-40B4-BE49-F238E27FC236}">
                <a16:creationId xmlns:a16="http://schemas.microsoft.com/office/drawing/2014/main" id="{1139942B-2AF5-94D6-B663-184DDACD3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001294"/>
            <a:ext cx="4713288" cy="28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1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B1B83-CF66-6371-3E40-8180CDBB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Duch svatý jedná skrze svátosti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F6FA5-3287-3C77-9AB0-929FE578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Korintským 12:13  Neboť my všichni, ať Židé či Řekové, ať otroci či svobodní, byli jsme jedním Duchem pokřtěni v jedno tělo a všichni jsme byli napojeni týmž Duchem.</a:t>
            </a:r>
          </a:p>
          <a:p>
            <a:r>
              <a:rPr lang="cs-CZ" dirty="0"/>
              <a:t>Matouš 28:19  Jděte ke všem národům a získávejte mi učedníky, křtěte ve jméno Otce i Syna i Ducha svatého.</a:t>
            </a:r>
          </a:p>
          <a:p>
            <a:r>
              <a:rPr lang="cs-CZ" dirty="0"/>
              <a:t>Všechno, co nám Pán dává, přijímáme skrze Ducha svatého.</a:t>
            </a:r>
            <a:br>
              <a:rPr lang="cs-CZ" dirty="0"/>
            </a:br>
            <a:r>
              <a:rPr lang="cs-CZ" dirty="0"/>
              <a:t>Modlitba při VP: </a:t>
            </a:r>
            <a:br>
              <a:rPr lang="cs-CZ" dirty="0"/>
            </a:br>
            <a:r>
              <a:rPr lang="cs-CZ" dirty="0"/>
              <a:t>„Sešli svého Ducha na tyto dary a posvěť je, ať se nám stanou tělem a krví tvého Syna, našeho Pána Ježíše Krista.“</a:t>
            </a:r>
          </a:p>
        </p:txBody>
      </p:sp>
    </p:spTree>
    <p:extLst>
      <p:ext uri="{BB962C8B-B14F-4D97-AF65-F5344CB8AC3E}">
        <p14:creationId xmlns:p14="http://schemas.microsoft.com/office/powerpoint/2010/main" val="1228452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98DE9-F8AF-FD8F-63C2-D8CC51158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Nový život v Kristu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F3C7D-06CB-7F29-AF89-BB6167603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Jan 3:5  Ježíš odpověděl: "Amen, amen, pravím tobě, nenarodí-li se kdo z vody a z Ducha, nemůže vejít do království Božího.</a:t>
            </a:r>
          </a:p>
          <a:p>
            <a:r>
              <a:rPr lang="cs-CZ" dirty="0"/>
              <a:t>Křest – Duch svatý naplňuje křtěného – dává nový život v Bohu.</a:t>
            </a:r>
          </a:p>
          <a:p>
            <a:r>
              <a:rPr lang="cs-CZ" dirty="0"/>
              <a:t>Ponoření – </a:t>
            </a:r>
            <a:r>
              <a:rPr lang="cs-CZ" dirty="0" err="1"/>
              <a:t>baptizmo</a:t>
            </a:r>
            <a:r>
              <a:rPr lang="cs-CZ" dirty="0"/>
              <a:t> – ponoření do Ducha svatého, do nového života.</a:t>
            </a:r>
          </a:p>
          <a:p>
            <a:r>
              <a:rPr lang="cs-CZ" dirty="0" err="1"/>
              <a:t>Konfirmacei</a:t>
            </a:r>
            <a:r>
              <a:rPr lang="cs-CZ" dirty="0"/>
              <a:t> / biřmování – potvrzení daru Ducha svatého (kříž olejem).</a:t>
            </a:r>
          </a:p>
          <a:p>
            <a:r>
              <a:rPr lang="cs-CZ" dirty="0"/>
              <a:t>Trojiční zakotvení: Dárce – Obdarovaný – Dar (</a:t>
            </a:r>
            <a:r>
              <a:rPr lang="cs-CZ" dirty="0" err="1"/>
              <a:t>sebevydání</a:t>
            </a:r>
            <a:r>
              <a:rPr lang="cs-CZ" dirty="0"/>
              <a:t> – Bůh se dává nám, my Bohu).</a:t>
            </a:r>
          </a:p>
        </p:txBody>
      </p:sp>
      <p:pic>
        <p:nvPicPr>
          <p:cNvPr id="14338" name="Picture 2" descr="Jak urychlit klíčení? | Zahrádkářská poradna">
            <a:extLst>
              <a:ext uri="{FF2B5EF4-FFF2-40B4-BE49-F238E27FC236}">
                <a16:creationId xmlns:a16="http://schemas.microsoft.com/office/drawing/2014/main" id="{80B972AF-E1B9-07DD-79EF-8FA0790E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838699"/>
            <a:ext cx="4427899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15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AE925-A29B-E461-6A9F-BECB234E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5ED228-25F6-49F4-8D04-2D548785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1.4. Duch svatý IV: Charismatická hnutí | Církev bratrská v České Třebové">
            <a:extLst>
              <a:ext uri="{FF2B5EF4-FFF2-40B4-BE49-F238E27FC236}">
                <a16:creationId xmlns:a16="http://schemas.microsoft.com/office/drawing/2014/main" id="{A9CCA30D-DB5F-315C-DE30-CBFB61734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81" y="681037"/>
            <a:ext cx="9043812" cy="56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7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E8806-A6E0-18E9-4EF7-052F9137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vyznáváme o Duchu svatém?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D3094-FEA2-6D49-CC31-D9A6C9AB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byste to formulovali?</a:t>
            </a:r>
          </a:p>
        </p:txBody>
      </p:sp>
      <p:pic>
        <p:nvPicPr>
          <p:cNvPr id="2050" name="Picture 2" descr="1.4. Duch svatý IV: Charismatická hnutí | Církev bratrská v České Třebové">
            <a:extLst>
              <a:ext uri="{FF2B5EF4-FFF2-40B4-BE49-F238E27FC236}">
                <a16:creationId xmlns:a16="http://schemas.microsoft.com/office/drawing/2014/main" id="{F9E3BE75-8073-71A1-482A-56E4338B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81" y="2543997"/>
            <a:ext cx="6294438" cy="3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6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C52B1-2C22-C9C7-887B-C3B02673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Dar povolání ke službě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F504BC-4F8D-0A40-35B5-C10EFC92D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Timoteovi 1:6  Proto ti kladu na srdce, abys rozněcoval oheň Božího daru, kterého se ti dostalo vzkládáním mých rukou.</a:t>
            </a:r>
          </a:p>
          <a:p>
            <a:r>
              <a:rPr lang="cs-CZ" dirty="0"/>
              <a:t>1 Korintským 12:7  </a:t>
            </a:r>
            <a:r>
              <a:rPr lang="cs-CZ" u="sng" dirty="0"/>
              <a:t>Každému je dán zvláštní projev Ducha ke společnému prospěchu</a:t>
            </a:r>
            <a:r>
              <a:rPr lang="cs-CZ" dirty="0"/>
              <a:t>. Jednomu je skrze Ducha dáno slovo moudrosti, druhému slovo poznání podle téhož Ducha, někomu zase víra v témž Duchu, někomu dar uzdravování v jednom a témž Duchu, někomu působení mocných činů, dalšímu zase proroctví, jinému rozlišování duchů, někomu dar mluvit ve vytržení, jinému dar vykládat, co to znamená. </a:t>
            </a:r>
            <a:r>
              <a:rPr lang="cs-CZ" u="sng" dirty="0"/>
              <a:t>To všechno působí jeden a týž Duch, který uděluje každému zvláštní dar, jak sám chce</a:t>
            </a:r>
            <a:r>
              <a:rPr lang="cs-CZ" dirty="0"/>
              <a:t>.</a:t>
            </a:r>
          </a:p>
          <a:p>
            <a:r>
              <a:rPr lang="cs-CZ" dirty="0"/>
              <a:t>Ordinace – pověření ke službě Slova a svátostí (neodvolatelná)</a:t>
            </a:r>
          </a:p>
          <a:p>
            <a:endParaRPr lang="cs-CZ" dirty="0"/>
          </a:p>
        </p:txBody>
      </p:sp>
      <p:pic>
        <p:nvPicPr>
          <p:cNvPr id="4" name="Picture 2" descr="Dárek nad 1000,- Kč | tianDe Plzeň - servisní centrum tianDe">
            <a:extLst>
              <a:ext uri="{FF2B5EF4-FFF2-40B4-BE49-F238E27FC236}">
                <a16:creationId xmlns:a16="http://schemas.microsoft.com/office/drawing/2014/main" id="{4CD65C32-AB6B-FCD5-964E-06B9921DB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44325"/>
            <a:ext cx="2455863" cy="16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09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F9768-FB1B-CD29-883D-74E39220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Duch svatý působí i mimo církev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9E03E7-E843-8E73-1BDD-C8EE9A6DA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Timoteovi 2:3  To je dobré a vítané u našeho Spasitele Boha, který chce, aby všichni lidé došli spásy a poznali pravdu.</a:t>
            </a:r>
          </a:p>
          <a:p>
            <a:r>
              <a:rPr lang="cs-CZ" dirty="0"/>
              <a:t>I v nekřesťanských náboženstvích „se Bůh dotýkal a dotýká lidí, a ti se mu snaží odpovídat svými naukami, obrazy… Zůstalo jen při jednotlivých a rozptýlených zkušenostech… aby „semínka Božího slova“ v nich rozptýlená … byla naplněna Božím slovem samým, kterým je Kristus, Vykupitel.“ </a:t>
            </a:r>
            <a:r>
              <a:rPr lang="cs-CZ" dirty="0" err="1"/>
              <a:t>EEKatech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353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38AFE-D8CD-B22B-FAE2-1CD30540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Duch směřuje vše k životu věčnému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53EEE-6807-30D9-74EE-AE70523F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Římanům 8:11  Jestliže ve vás přebývá Duch toho, který Ježíše vzkřísil z mrtvých, pak ten, kdo vzkřísil z mrtvých Krista Ježíše, obživí i vaše smrtelná těla Duchem, který ve vás přebývá.</a:t>
            </a:r>
          </a:p>
        </p:txBody>
      </p:sp>
      <p:pic>
        <p:nvPicPr>
          <p:cNvPr id="15362" name="Picture 2" descr="Obraz na plátně Otevřené nebe - PIXERS.CZ">
            <a:extLst>
              <a:ext uri="{FF2B5EF4-FFF2-40B4-BE49-F238E27FC236}">
                <a16:creationId xmlns:a16="http://schemas.microsoft.com/office/drawing/2014/main" id="{DCACE471-F120-723A-FC01-0CEA43B0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267075"/>
            <a:ext cx="58674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6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F5F32-DB7F-1BD6-B291-1ED0D0C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 který z Otce vychází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D948F-23BE-049D-867E-F2CD85CB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Jan 15:26  Až přijde Přímluvce, kterého vám pošlu od Otce, Duch pravdy, jenž od Otce vychází, ten o mně vydá svědectví.</a:t>
            </a:r>
          </a:p>
        </p:txBody>
      </p:sp>
      <p:pic>
        <p:nvPicPr>
          <p:cNvPr id="4" name="Picture 2" descr="1.4. Duch svatý IV: Charismatická hnutí | Církev bratrská v České Třebové">
            <a:extLst>
              <a:ext uri="{FF2B5EF4-FFF2-40B4-BE49-F238E27FC236}">
                <a16:creationId xmlns:a16="http://schemas.microsoft.com/office/drawing/2014/main" id="{5EA1A6F4-1586-A96E-60BE-5F98D902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48" y="2909122"/>
            <a:ext cx="6294438" cy="3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8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5100E-08F8-EF60-E432-A82C247B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 i Syna (</a:t>
            </a:r>
            <a:r>
              <a:rPr lang="cs-CZ" dirty="0" err="1"/>
              <a:t>filioque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078A3-3CFF-B7CB-A90D-5750D7EA0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Jan 16:7  Říkám vám však pravdu: Prospěje vám, abych odešel. Když neodejdu, Přímluvce k vám nepřijde. Odejdu-li, pošlu ho k vám.</a:t>
            </a:r>
          </a:p>
          <a:p>
            <a:r>
              <a:rPr lang="cs-CZ" dirty="0"/>
              <a:t>…i Syna – bylo přidáno až v 11. století do latinského </a:t>
            </a:r>
            <a:r>
              <a:rPr lang="cs-CZ" dirty="0" err="1"/>
              <a:t>Creda</a:t>
            </a:r>
            <a:r>
              <a:rPr lang="cs-CZ" dirty="0"/>
              <a:t>.</a:t>
            </a:r>
          </a:p>
          <a:p>
            <a:r>
              <a:rPr lang="cs-CZ" dirty="0"/>
              <a:t>Pravoslavná církev v tom vidí důvod k rozkolu (1054).</a:t>
            </a:r>
          </a:p>
          <a:p>
            <a:r>
              <a:rPr lang="cs-CZ" dirty="0"/>
              <a:t>Rozdíl mezi věčným </a:t>
            </a:r>
            <a:r>
              <a:rPr lang="cs-CZ" u="sng" dirty="0"/>
              <a:t>vycházením</a:t>
            </a:r>
            <a:r>
              <a:rPr lang="cs-CZ" dirty="0"/>
              <a:t> z Otce a </a:t>
            </a:r>
            <a:r>
              <a:rPr lang="cs-CZ" u="sng" dirty="0"/>
              <a:t>posláním</a:t>
            </a:r>
            <a:r>
              <a:rPr lang="cs-CZ" dirty="0"/>
              <a:t> Ducha na učedníky.</a:t>
            </a:r>
          </a:p>
        </p:txBody>
      </p:sp>
    </p:spTree>
    <p:extLst>
      <p:ext uri="{BB962C8B-B14F-4D97-AF65-F5344CB8AC3E}">
        <p14:creationId xmlns:p14="http://schemas.microsoft.com/office/powerpoint/2010/main" val="3559974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03072-2567-D00A-CB71-9A0A0054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 mluvil ústy proroků.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8644B-3DF7-4BC6-7979-964F1CF6B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Skutky apoštolské 1:16  "Bratří, muselo se splnit slovo Písma, kde Duch svatý už ústy Davidovými mluvil …</a:t>
            </a:r>
          </a:p>
          <a:p>
            <a:r>
              <a:rPr lang="cs-CZ" dirty="0"/>
              <a:t>1 Samuelova 10:10  Když přišli na onen pahorek, přicházel mu vstříc hlouček proroků. Tu se ho zmocnil duch Boží a on upadl uprostřed nich do prorockého vytržení.</a:t>
            </a:r>
          </a:p>
          <a:p>
            <a:r>
              <a:rPr lang="cs-CZ" dirty="0"/>
              <a:t>Skutky apoštolské 21:10  Když jsme tam byli několik dní, přišel z Judska prorok, jménem </a:t>
            </a:r>
            <a:r>
              <a:rPr lang="cs-CZ" dirty="0" err="1"/>
              <a:t>Agabos</a:t>
            </a:r>
            <a:r>
              <a:rPr lang="cs-CZ" dirty="0"/>
              <a:t>. Přišel k nám, vzal Pavlův opasek, svázal si jím nohy i ruce a řekl: "Toto praví Duch svatý:</a:t>
            </a:r>
          </a:p>
        </p:txBody>
      </p:sp>
      <p:pic>
        <p:nvPicPr>
          <p:cNvPr id="17410" name="Picture 2" descr="Izrael: Znaleziono dowód na istnienie biblijnego proroka? - rp.pl">
            <a:extLst>
              <a:ext uri="{FF2B5EF4-FFF2-40B4-BE49-F238E27FC236}">
                <a16:creationId xmlns:a16="http://schemas.microsoft.com/office/drawing/2014/main" id="{4751420A-7197-9089-16C9-FF87A787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4824413"/>
            <a:ext cx="28194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59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BA658-8F15-3E74-A697-D912FEB9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Bůh k nám mluví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DA3AB-DA2F-4643-6358-8F9CC660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Timoteovi 3:16  Veškeré Písmo pochází z Božího Ducha …</a:t>
            </a:r>
          </a:p>
          <a:p>
            <a:r>
              <a:rPr lang="cs-CZ" dirty="0"/>
              <a:t>Duch svatý naplňuje nás, je v nás přítomný. </a:t>
            </a:r>
            <a:r>
              <a:rPr lang="cs-CZ" i="1" dirty="0"/>
              <a:t>(1 Korintským 12:3  …nikdo nemůže říci: "Ježíš je Pán", leč v Duchu svatém.)</a:t>
            </a:r>
          </a:p>
          <a:p>
            <a:r>
              <a:rPr lang="cs-CZ" dirty="0"/>
              <a:t>Ten, který Písmo psal, je ten, kdo je vykládá – uvádí „do veškeré pravdy“.</a:t>
            </a:r>
          </a:p>
        </p:txBody>
      </p:sp>
      <p:pic>
        <p:nvPicPr>
          <p:cNvPr id="19458" name="Picture 2" descr="Panelová diskuse: Jak dát hlas rovnosti žen a mužů? - Americké Centrum">
            <a:extLst>
              <a:ext uri="{FF2B5EF4-FFF2-40B4-BE49-F238E27FC236}">
                <a16:creationId xmlns:a16="http://schemas.microsoft.com/office/drawing/2014/main" id="{389E7AE4-2EB3-7C7A-CE62-4824E301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698636"/>
            <a:ext cx="4133850" cy="30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83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6D3D22-A601-377C-0829-AEA9F3D7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Dar proroctví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E26795-D732-54D1-1636-4D97713D2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Dar Ducha svatého.</a:t>
            </a:r>
          </a:p>
          <a:p>
            <a:r>
              <a:rPr lang="cs-CZ" dirty="0"/>
              <a:t>Neodhaluje nic nového – uvádí do „veškeré pravdy“ – pravdy Písem.</a:t>
            </a:r>
          </a:p>
          <a:p>
            <a:r>
              <a:rPr lang="cs-CZ" dirty="0"/>
              <a:t>Volá lidi zpět ke vztahu k Bohu – SZ, NZ – ve Zjevení Janově – dopisy církvím – volání zpět k lásce k Bohu. (oheň – pročišťování)</a:t>
            </a:r>
          </a:p>
          <a:p>
            <a:r>
              <a:rPr lang="cs-CZ" dirty="0"/>
              <a:t>Povzbuzení  (stacionář).</a:t>
            </a:r>
          </a:p>
          <a:p>
            <a:r>
              <a:rPr lang="cs-CZ" dirty="0"/>
              <a:t>Probouzení života, </a:t>
            </a:r>
            <a:br>
              <a:rPr lang="cs-CZ" dirty="0"/>
            </a:br>
            <a:r>
              <a:rPr lang="cs-CZ" dirty="0"/>
              <a:t>jeho podpora.</a:t>
            </a:r>
          </a:p>
        </p:txBody>
      </p:sp>
      <p:pic>
        <p:nvPicPr>
          <p:cNvPr id="4" name="Picture 4" descr="Relaxační polštář Oheň - PIXERS.CZ">
            <a:extLst>
              <a:ext uri="{FF2B5EF4-FFF2-40B4-BE49-F238E27FC236}">
                <a16:creationId xmlns:a16="http://schemas.microsoft.com/office/drawing/2014/main" id="{FE539EC6-596B-241F-7B06-C51257EF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1" y="3902076"/>
            <a:ext cx="1943099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ak urychlit klíčení? | Zahrádkářská poradna">
            <a:extLst>
              <a:ext uri="{FF2B5EF4-FFF2-40B4-BE49-F238E27FC236}">
                <a16:creationId xmlns:a16="http://schemas.microsoft.com/office/drawing/2014/main" id="{1EA35D3B-A22B-8122-E5C2-C82DBEEA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6" y="4159251"/>
            <a:ext cx="3834118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16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B38DF-D05A-9270-005D-0968AC8A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Dar k nezaplacení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7B102-D0B7-8480-BFD8-A046306D7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árek nad 1000,- Kč | tianDe Plzeň - servisní centrum tianDe">
            <a:extLst>
              <a:ext uri="{FF2B5EF4-FFF2-40B4-BE49-F238E27FC236}">
                <a16:creationId xmlns:a16="http://schemas.microsoft.com/office/drawing/2014/main" id="{000818EA-9989-9169-B168-046B82D55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93" y="1825625"/>
            <a:ext cx="6462195" cy="42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1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0CE2B-B438-A88E-40FB-FCD4D5F1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Vyznání víry - apoštolské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38E533-3ACE-5959-991C-9D1E1496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Věřím v Boha, Otce všemohoucího,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Stvořitele nebe i země.</a:t>
            </a:r>
            <a:br>
              <a:rPr lang="cs-CZ" sz="6400" dirty="0"/>
            </a:b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I v Ježíše Krista, Syna jeho jediného, Pána našeho,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jenž se počal z Ducha svatého,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narodil se z Marie Panny,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trpěl pod </a:t>
            </a:r>
            <a:r>
              <a:rPr lang="cs-CZ" sz="6400" b="0" i="0" dirty="0" err="1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Ponciem</a:t>
            </a: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 Pilátem</a:t>
            </a:r>
            <a:r>
              <a:rPr lang="cs-CZ" sz="6400" b="0" i="0" baseline="3000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1)</a:t>
            </a: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byl ukřižován, umřel a byl pohřben</a:t>
            </a:r>
            <a:r>
              <a:rPr lang="cs-CZ" sz="6400" b="0" i="0" baseline="3000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2)</a:t>
            </a: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, sestoupil do pekel,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třetího dne vstal z mrtvých,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vstoupil na nebesa</a:t>
            </a:r>
            <a:r>
              <a:rPr lang="cs-CZ" sz="6400" b="0" i="0" baseline="3000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3)</a:t>
            </a: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sedí po pravici Boha, Otce všemohoucího,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odkud přijde soudit živé i mrtvé.</a:t>
            </a:r>
            <a:br>
              <a:rPr lang="cs-CZ" sz="6400" dirty="0"/>
            </a:b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Věřím v Ducha svatého,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svatou církev obecnou,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společenství svatých</a:t>
            </a:r>
            <a:r>
              <a:rPr lang="cs-CZ" sz="6400" b="0" i="0" baseline="3000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4)</a:t>
            </a: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odpuštění hříchů</a:t>
            </a:r>
            <a:r>
              <a:rPr lang="cs-CZ" sz="6400" b="0" i="0" baseline="3000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5)</a:t>
            </a: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,</a:t>
            </a:r>
            <a:br>
              <a:rPr lang="cs-CZ" sz="6400" dirty="0"/>
            </a:b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vzkříšení těla</a:t>
            </a:r>
            <a:r>
              <a:rPr lang="cs-CZ" sz="6400" b="0" i="0" baseline="3000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6)</a:t>
            </a:r>
            <a:r>
              <a:rPr lang="cs-CZ" sz="6400" b="0" i="0" dirty="0">
                <a:solidFill>
                  <a:srgbClr val="50595A"/>
                </a:solidFill>
                <a:effectLst/>
                <a:latin typeface="Arial CE" panose="020B0604020202020204" pitchFamily="34" charset="0"/>
              </a:rPr>
              <a:t> a život věčný. Amen.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3074" name="Picture 2" descr="CČSH - Naše víra">
            <a:extLst>
              <a:ext uri="{FF2B5EF4-FFF2-40B4-BE49-F238E27FC236}">
                <a16:creationId xmlns:a16="http://schemas.microsoft.com/office/drawing/2014/main" id="{FD638BB6-B0CA-4329-9B29-7DCFAC423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53" y="2552700"/>
            <a:ext cx="4455147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1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2B73E-A305-D915-13D5-8C52C86B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Věřím v…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BE0D35-4970-1DFA-42C0-55442B26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Věříme v – nikoli na.</a:t>
            </a:r>
          </a:p>
          <a:p>
            <a:r>
              <a:rPr lang="cs-CZ" dirty="0"/>
              <a:t>Věřit „na“ – názor.</a:t>
            </a:r>
          </a:p>
          <a:p>
            <a:r>
              <a:rPr lang="cs-CZ" dirty="0"/>
              <a:t>„V“ – osobní víra.</a:t>
            </a:r>
          </a:p>
        </p:txBody>
      </p:sp>
      <p:pic>
        <p:nvPicPr>
          <p:cNvPr id="5122" name="Picture 2" descr="Nejsvětější Trojice – Wikipedie">
            <a:extLst>
              <a:ext uri="{FF2B5EF4-FFF2-40B4-BE49-F238E27FC236}">
                <a16:creationId xmlns:a16="http://schemas.microsoft.com/office/drawing/2014/main" id="{C2533F9C-1C63-CB21-5DD2-A3F326CE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4837"/>
            <a:ext cx="4535657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5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CA7D1-D857-82C3-339E-155A664F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Ducha…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3B8CC-5251-0E06-5D5E-A9588A5E6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Jan 4:24  Bůh je Duch a ti, kdo ho uctívají, mají tak činit v Duchu a v pravdě.</a:t>
            </a:r>
          </a:p>
          <a:p>
            <a:r>
              <a:rPr lang="cs-CZ" dirty="0"/>
              <a:t>Genesis 1:2  Země byla pustá a prázdná a nad propastnou tůní byla tma. Ale nad vodami vznášel se duch Boží.</a:t>
            </a:r>
          </a:p>
          <a:p>
            <a:r>
              <a:rPr lang="cs-CZ" dirty="0"/>
              <a:t>Pán se nám zjevuje, ukazuje i tímto způsobem.</a:t>
            </a:r>
          </a:p>
          <a:p>
            <a:r>
              <a:rPr lang="cs-CZ" dirty="0"/>
              <a:t>Nepostižitelnost spíše než popis.</a:t>
            </a:r>
          </a:p>
          <a:p>
            <a:r>
              <a:rPr lang="cs-CZ" dirty="0"/>
              <a:t>Člověk – duše – to, co je uvnitř nás, co nevidíme.</a:t>
            </a:r>
          </a:p>
          <a:p>
            <a:r>
              <a:rPr lang="cs-CZ" i="1" dirty="0"/>
              <a:t>Jan 20:22  Po těch slovech na ně dechl a řekl jim: „Přijměte Ducha svatého.“</a:t>
            </a:r>
          </a:p>
        </p:txBody>
      </p:sp>
    </p:spTree>
    <p:extLst>
      <p:ext uri="{BB962C8B-B14F-4D97-AF65-F5344CB8AC3E}">
        <p14:creationId xmlns:p14="http://schemas.microsoft.com/office/powerpoint/2010/main" val="26357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6CE0D-406F-CAA8-E8CD-5A2A559D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Ducha svatého…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44858A-EF28-30AA-281C-000BCB41A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Svatý – označení, které v Bibli patří pouze Bohu.</a:t>
            </a:r>
          </a:p>
          <a:p>
            <a:r>
              <a:rPr lang="cs-CZ" dirty="0"/>
              <a:t>Izajáš 6:3  Volali jeden k druhému: "Svatý, svatý, svatý je Hospodin zástupů, celá země je plná jeho slávy.„</a:t>
            </a:r>
          </a:p>
          <a:p>
            <a:r>
              <a:rPr lang="cs-CZ" dirty="0"/>
              <a:t>Jiné označení – svaté předměty, svatí – křesťané.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Stock ilustrace Andělský Zlatý Nimbus Svítí Svatozář V Kresleném Stylu  Izolovaný Na Bílém Pozadí Magický Prsten Kruh Aureola Vektorová Ilustrace –  stáhnout obrázek nyní - iStock">
            <a:extLst>
              <a:ext uri="{FF2B5EF4-FFF2-40B4-BE49-F238E27FC236}">
                <a16:creationId xmlns:a16="http://schemas.microsoft.com/office/drawing/2014/main" id="{8C0A794F-6CA6-CA7B-A7CC-15FA2B3A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2" y="3689021"/>
            <a:ext cx="4371975" cy="291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1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8847D-2EEB-2BF1-DBB6-07AD51F2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svatost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5B1BE-A976-ED5E-390C-A1E7EA381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Darovaná – díky Božímu dílu při nás</a:t>
            </a:r>
          </a:p>
          <a:p>
            <a:r>
              <a:rPr lang="cs-CZ" dirty="0"/>
              <a:t>Jeho díle při nás.</a:t>
            </a:r>
          </a:p>
        </p:txBody>
      </p:sp>
      <p:pic>
        <p:nvPicPr>
          <p:cNvPr id="7170" name="Picture 2" descr="Fototapeta Reprezentace andělská křídla a svatozář - PIXERS.CZ">
            <a:extLst>
              <a:ext uri="{FF2B5EF4-FFF2-40B4-BE49-F238E27FC236}">
                <a16:creationId xmlns:a16="http://schemas.microsoft.com/office/drawing/2014/main" id="{5290C199-718F-ABA0-B483-421D819B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881" y="2206625"/>
            <a:ext cx="5131594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9F8D9-C6DE-0DCF-AA84-75BC7DF9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Obrazy Ducha svatého?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B8033F-B5F5-57A1-1296-18749BA11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76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15F01-3246-502B-A298-AC61EC59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015C48-4E47-0985-E564-49A5FF9E3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Holubice – zranitelnost (duše), nepolapitelnost</a:t>
            </a:r>
          </a:p>
          <a:p>
            <a:r>
              <a:rPr lang="cs-CZ" dirty="0"/>
              <a:t>Oheň – zapaluje, zmocňuje</a:t>
            </a:r>
          </a:p>
          <a:p>
            <a:r>
              <a:rPr lang="cs-CZ" dirty="0"/>
              <a:t>Vítr, dech, vanutí - nepolapitelnost</a:t>
            </a:r>
          </a:p>
        </p:txBody>
      </p:sp>
      <p:pic>
        <p:nvPicPr>
          <p:cNvPr id="8194" name="Picture 2" descr="Duch svatý, božská energie po boku věřících | Kartář Online">
            <a:extLst>
              <a:ext uri="{FF2B5EF4-FFF2-40B4-BE49-F238E27FC236}">
                <a16:creationId xmlns:a16="http://schemas.microsoft.com/office/drawing/2014/main" id="{D4A25B97-2F41-EDD6-022B-2E0BD6363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30895"/>
            <a:ext cx="3990975" cy="266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xační polštář Oheň - PIXERS.CZ">
            <a:extLst>
              <a:ext uri="{FF2B5EF4-FFF2-40B4-BE49-F238E27FC236}">
                <a16:creationId xmlns:a16="http://schemas.microsoft.com/office/drawing/2014/main" id="{4A8D3A1B-34DD-CF79-08A6-9B27378A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263898"/>
            <a:ext cx="2595563" cy="34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ítr, jeho síla a rychlost - Počasí">
            <a:extLst>
              <a:ext uri="{FF2B5EF4-FFF2-40B4-BE49-F238E27FC236}">
                <a16:creationId xmlns:a16="http://schemas.microsoft.com/office/drawing/2014/main" id="{5D056580-2F29-7082-C866-65D3A35B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4" y="3907889"/>
            <a:ext cx="4013322" cy="196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740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1606</Words>
  <Application>Microsoft Office PowerPoint</Application>
  <PresentationFormat>Širokoúhlá obrazovka</PresentationFormat>
  <Paragraphs>94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Arial CE</vt:lpstr>
      <vt:lpstr>Calibri</vt:lpstr>
      <vt:lpstr>Calibri Light</vt:lpstr>
      <vt:lpstr>Motiv Office</vt:lpstr>
      <vt:lpstr>Duch svatý a my</vt:lpstr>
      <vt:lpstr>Co vyznáváme o Duchu svatém?</vt:lpstr>
      <vt:lpstr>Vyznání víry - apoštolské</vt:lpstr>
      <vt:lpstr>Věřím v… </vt:lpstr>
      <vt:lpstr>Ducha…</vt:lpstr>
      <vt:lpstr>V Ducha svatého…</vt:lpstr>
      <vt:lpstr>Naše svatost </vt:lpstr>
      <vt:lpstr>Obrazy Ducha svatého?</vt:lpstr>
      <vt:lpstr>Prezentace aplikace PowerPoint</vt:lpstr>
      <vt:lpstr>Nicejsko – cařihradské vyznání víry</vt:lpstr>
      <vt:lpstr>Pána</vt:lpstr>
      <vt:lpstr>Nový Zákon</vt:lpstr>
      <vt:lpstr>Z církevních textů…</vt:lpstr>
      <vt:lpstr>A Dárce života…</vt:lpstr>
      <vt:lpstr>Duch svatý dává nový život v Kristu</vt:lpstr>
      <vt:lpstr>Duch svatý působí skrze Slovo</vt:lpstr>
      <vt:lpstr>Duch svatý jedná skrze svátosti</vt:lpstr>
      <vt:lpstr>Nový život v Kristu</vt:lpstr>
      <vt:lpstr>Prezentace aplikace PowerPoint</vt:lpstr>
      <vt:lpstr>Dar povolání ke službě</vt:lpstr>
      <vt:lpstr>Duch svatý působí i mimo církev</vt:lpstr>
      <vt:lpstr>Duch směřuje vše k životu věčnému</vt:lpstr>
      <vt:lpstr>… který z Otce vychází</vt:lpstr>
      <vt:lpstr>… i Syna (filioque)</vt:lpstr>
      <vt:lpstr>… mluvil ústy proroků.</vt:lpstr>
      <vt:lpstr>Bůh k nám mluví</vt:lpstr>
      <vt:lpstr>Dar proroctví</vt:lpstr>
      <vt:lpstr>Dar k nezaplacení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Duch svatý a my</dc:title>
  <dc:creator>Jan Satke</dc:creator>
  <cp:lastModifiedBy>Jan Satke</cp:lastModifiedBy>
  <cp:revision>3</cp:revision>
  <dcterms:created xsi:type="dcterms:W3CDTF">2023-05-20T04:25:53Z</dcterms:created>
  <dcterms:modified xsi:type="dcterms:W3CDTF">2023-05-20T08:13:02Z</dcterms:modified>
</cp:coreProperties>
</file>