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72"/>
      </p:cViewPr>
      <p:guideLst>
        <p:guide orient="horz" pos="2381"/>
        <p:guide pos="33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7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310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7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74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03.12.2022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03.12.2022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03.12.2022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03.12.2022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03.12.2022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03.12.2022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03.12.2022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Sváteční svitky</a:t>
            </a:r>
            <a:r>
              <a:rPr lang="en-US" dirty="0" smtClean="0"/>
              <a:t> – P</a:t>
            </a:r>
            <a:r>
              <a:rPr lang="cs-CZ" dirty="0" err="1" smtClean="0"/>
              <a:t>íseň</a:t>
            </a:r>
            <a:r>
              <a:rPr lang="cs-CZ" dirty="0" smtClean="0"/>
              <a:t> písní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Oddíl Spisy: sváteční svitky – Píseň písní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Sváteční svitky</a:t>
            </a:r>
            <a:r>
              <a:rPr lang="cs-CZ" dirty="0"/>
              <a:t/>
            </a:r>
            <a:br>
              <a:rPr lang="cs-CZ" dirty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67208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Tzv. „</a:t>
            </a:r>
            <a:r>
              <a:rPr lang="cs-CZ" dirty="0" err="1" smtClean="0"/>
              <a:t>megillot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pět menších spisů, spojené s liturgií o </a:t>
            </a:r>
            <a:r>
              <a:rPr lang="cs-CZ" dirty="0" err="1" smtClean="0"/>
              <a:t>židov</a:t>
            </a:r>
            <a:r>
              <a:rPr lang="cs-CZ" dirty="0" smtClean="0"/>
              <a:t>. svátcích</a:t>
            </a:r>
          </a:p>
          <a:p>
            <a:r>
              <a:rPr lang="cs-CZ" dirty="0" smtClean="0"/>
              <a:t>dle </a:t>
            </a:r>
            <a:r>
              <a:rPr lang="cs-CZ" dirty="0" err="1" smtClean="0"/>
              <a:t>židov</a:t>
            </a:r>
            <a:r>
              <a:rPr lang="cs-CZ" dirty="0" smtClean="0"/>
              <a:t>. </a:t>
            </a:r>
            <a:r>
              <a:rPr lang="cs-CZ" dirty="0" err="1" smtClean="0"/>
              <a:t>liturg</a:t>
            </a:r>
            <a:r>
              <a:rPr lang="cs-CZ" dirty="0" smtClean="0"/>
              <a:t>. roku:</a:t>
            </a:r>
          </a:p>
          <a:p>
            <a:pPr lvl="1"/>
            <a:r>
              <a:rPr lang="cs-CZ" dirty="0" smtClean="0"/>
              <a:t>Píseň písní – Pesach</a:t>
            </a:r>
          </a:p>
          <a:p>
            <a:pPr lvl="1"/>
            <a:r>
              <a:rPr lang="cs-CZ" dirty="0" smtClean="0"/>
              <a:t>Rút – Slavnost týdnů (letnice)</a:t>
            </a:r>
          </a:p>
          <a:p>
            <a:pPr lvl="1"/>
            <a:r>
              <a:rPr lang="cs-CZ" dirty="0" smtClean="0"/>
              <a:t>Pláč – 9. </a:t>
            </a:r>
            <a:r>
              <a:rPr lang="cs-CZ" dirty="0" err="1" smtClean="0"/>
              <a:t>Av</a:t>
            </a:r>
            <a:r>
              <a:rPr lang="cs-CZ" dirty="0" smtClean="0"/>
              <a:t> (zničení chrámu</a:t>
            </a:r>
          </a:p>
          <a:p>
            <a:pPr lvl="1"/>
            <a:r>
              <a:rPr lang="cs-CZ" dirty="0" smtClean="0"/>
              <a:t>Kazatel – slavnost stánků </a:t>
            </a:r>
          </a:p>
          <a:p>
            <a:pPr lvl="1"/>
            <a:r>
              <a:rPr lang="cs-CZ" dirty="0" smtClean="0"/>
              <a:t>Ester – svátek losů (</a:t>
            </a:r>
            <a:r>
              <a:rPr lang="cs-CZ" dirty="0" err="1" smtClean="0"/>
              <a:t>purím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03.12.2022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53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Píseň písní – základní pojmy</a:t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80" y="1024128"/>
            <a:ext cx="10485120" cy="6720840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/>
              <a:t>‎</a:t>
            </a:r>
            <a:r>
              <a:rPr lang="he-IL" dirty="0" smtClean="0"/>
              <a:t>שִׁיר הַשִּׁירִים </a:t>
            </a:r>
            <a:r>
              <a:rPr lang="cs-CZ" dirty="0" smtClean="0"/>
              <a:t> (</a:t>
            </a:r>
            <a:r>
              <a:rPr lang="cs-CZ" i="1" dirty="0" err="1" smtClean="0"/>
              <a:t>šír</a:t>
            </a:r>
            <a:r>
              <a:rPr lang="cs-CZ" i="1" dirty="0"/>
              <a:t> </a:t>
            </a:r>
            <a:r>
              <a:rPr lang="cs-CZ" i="1" dirty="0" smtClean="0"/>
              <a:t>ha-</a:t>
            </a:r>
            <a:r>
              <a:rPr lang="cs-CZ" i="1" dirty="0" err="1" smtClean="0"/>
              <a:t>šírím</a:t>
            </a:r>
            <a:r>
              <a:rPr lang="cs-CZ" i="1" dirty="0" smtClean="0"/>
              <a:t>, </a:t>
            </a:r>
            <a:r>
              <a:rPr lang="cs-CZ" dirty="0" err="1" smtClean="0"/>
              <a:t>Pís</a:t>
            </a:r>
            <a:r>
              <a:rPr lang="cs-CZ" dirty="0" smtClean="0"/>
              <a:t> 1,1</a:t>
            </a:r>
            <a:r>
              <a:rPr lang="en-US" dirty="0" smtClean="0"/>
              <a:t>)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superlativ „Píseň písní“, tj. „Velepíseň“</a:t>
            </a:r>
          </a:p>
          <a:p>
            <a:pPr lvl="1"/>
            <a:r>
              <a:rPr lang="cs-CZ" dirty="0" err="1" smtClean="0"/>
              <a:t>heb</a:t>
            </a:r>
            <a:r>
              <a:rPr lang="cs-CZ" dirty="0" smtClean="0"/>
              <a:t>. </a:t>
            </a:r>
            <a:r>
              <a:rPr lang="cs-CZ" i="1" dirty="0" err="1" smtClean="0"/>
              <a:t>šír</a:t>
            </a:r>
            <a:r>
              <a:rPr lang="cs-CZ" dirty="0" smtClean="0"/>
              <a:t> označuje píseň radostnou (nikoli nářek, či hymnus)</a:t>
            </a:r>
          </a:p>
          <a:p>
            <a:r>
              <a:rPr lang="cs-CZ" dirty="0" smtClean="0"/>
              <a:t>Nadpisek připisuje Šalomounovi</a:t>
            </a:r>
          </a:p>
          <a:p>
            <a:pPr lvl="1"/>
            <a:r>
              <a:rPr lang="cs-CZ" dirty="0" smtClean="0"/>
              <a:t>díky jeho líčení v 1 </a:t>
            </a:r>
            <a:r>
              <a:rPr lang="cs-CZ" dirty="0" err="1" smtClean="0"/>
              <a:t>Kr</a:t>
            </a:r>
            <a:r>
              <a:rPr lang="cs-CZ" dirty="0" smtClean="0"/>
              <a:t> jako velkého a moudrého krále </a:t>
            </a:r>
          </a:p>
          <a:p>
            <a:pPr lvl="1"/>
            <a:r>
              <a:rPr lang="cs-CZ" dirty="0" smtClean="0"/>
              <a:t>souvislost s Šalomounem chránila knihu coby součást Písma</a:t>
            </a:r>
          </a:p>
          <a:p>
            <a:pPr lvl="1"/>
            <a:r>
              <a:rPr lang="cs-CZ" dirty="0" smtClean="0"/>
              <a:t>týž účel dlouho plnila alegorická interpretace v židovství i v křesťanství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03.12.2022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19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Píseň písní – struktura</a:t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80" y="1024128"/>
            <a:ext cx="10485120" cy="67208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I. Nadpisek </a:t>
            </a:r>
            <a:r>
              <a:rPr lang="cs-CZ" dirty="0"/>
              <a:t>1,1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II. Úvod (1,2–6)</a:t>
            </a:r>
          </a:p>
          <a:p>
            <a:pPr marL="0" indent="0">
              <a:buNone/>
            </a:pPr>
            <a:r>
              <a:rPr lang="cs-CZ" dirty="0" smtClean="0"/>
              <a:t>III. Milostné zpěvy</a:t>
            </a:r>
          </a:p>
          <a:p>
            <a:pPr lvl="1"/>
            <a:r>
              <a:rPr lang="cs-CZ" dirty="0" smtClean="0"/>
              <a:t>První zpěv (1,7–2,7) 		/ zapřísahání </a:t>
            </a:r>
            <a:r>
              <a:rPr lang="cs-CZ" dirty="0" err="1" smtClean="0"/>
              <a:t>jeruz</a:t>
            </a:r>
            <a:r>
              <a:rPr lang="cs-CZ" dirty="0" smtClean="0"/>
              <a:t>. dcer 2,7</a:t>
            </a:r>
          </a:p>
          <a:p>
            <a:pPr lvl="1"/>
            <a:r>
              <a:rPr lang="cs-CZ" dirty="0" smtClean="0"/>
              <a:t>Druhý zpěv (2,8–3,5)</a:t>
            </a:r>
            <a:r>
              <a:rPr lang="cs-CZ" dirty="0"/>
              <a:t> 		/ zapřísahání </a:t>
            </a:r>
            <a:r>
              <a:rPr lang="cs-CZ" dirty="0" err="1"/>
              <a:t>jeruz</a:t>
            </a:r>
            <a:r>
              <a:rPr lang="cs-CZ" dirty="0"/>
              <a:t>. dcer </a:t>
            </a:r>
            <a:r>
              <a:rPr lang="cs-CZ" dirty="0" smtClean="0"/>
              <a:t>3,5</a:t>
            </a:r>
            <a:endParaRPr lang="cs-CZ" dirty="0"/>
          </a:p>
          <a:p>
            <a:pPr lvl="1"/>
            <a:r>
              <a:rPr lang="cs-CZ" dirty="0" smtClean="0"/>
              <a:t>Třetí zpěv (3,6–5,1) 		</a:t>
            </a:r>
          </a:p>
          <a:p>
            <a:pPr lvl="2"/>
            <a:r>
              <a:rPr lang="cs-CZ" dirty="0" smtClean="0"/>
              <a:t>Přechodová část (5,2–8)		</a:t>
            </a:r>
            <a:r>
              <a:rPr lang="cs-CZ" dirty="0"/>
              <a:t> / zapřísahání </a:t>
            </a:r>
            <a:r>
              <a:rPr lang="cs-CZ" dirty="0" err="1"/>
              <a:t>jeruz</a:t>
            </a:r>
            <a:r>
              <a:rPr lang="cs-CZ" dirty="0"/>
              <a:t>. dcer 5,8</a:t>
            </a:r>
            <a:endParaRPr lang="cs-CZ" dirty="0" smtClean="0"/>
          </a:p>
          <a:p>
            <a:pPr lvl="1"/>
            <a:r>
              <a:rPr lang="cs-CZ" dirty="0" smtClean="0"/>
              <a:t>Čtvrtý zpěv (5,9–8,4)		</a:t>
            </a:r>
            <a:r>
              <a:rPr lang="cs-CZ" dirty="0"/>
              <a:t> / zapřísahání </a:t>
            </a:r>
            <a:r>
              <a:rPr lang="cs-CZ" dirty="0" err="1"/>
              <a:t>jeruz</a:t>
            </a:r>
            <a:r>
              <a:rPr lang="cs-CZ" dirty="0"/>
              <a:t>. </a:t>
            </a:r>
            <a:r>
              <a:rPr lang="cs-CZ"/>
              <a:t>dcer </a:t>
            </a:r>
            <a:r>
              <a:rPr lang="cs-CZ" smtClean="0"/>
              <a:t>8,4</a:t>
            </a:r>
            <a:endParaRPr lang="cs-CZ" dirty="0" smtClean="0"/>
          </a:p>
          <a:p>
            <a:pPr lvl="2"/>
            <a:r>
              <a:rPr lang="cs-CZ" dirty="0" smtClean="0"/>
              <a:t>Reflexe lásky (8,5–7)</a:t>
            </a:r>
          </a:p>
          <a:p>
            <a:pPr marL="0" indent="0">
              <a:buNone/>
            </a:pPr>
            <a:r>
              <a:rPr lang="cs-CZ" dirty="0" smtClean="0"/>
              <a:t>IV. Závěr (8,8–14)</a:t>
            </a:r>
          </a:p>
          <a:p>
            <a:pPr marL="457200" indent="-457200"/>
            <a:r>
              <a:rPr lang="cs-CZ" dirty="0" smtClean="0"/>
              <a:t>Úvod a Závěr jsou provázané společnými motivy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03.12.2022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96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Píseň písní – </a:t>
            </a:r>
            <a:r>
              <a:rPr lang="en-US" dirty="0" err="1" smtClean="0"/>
              <a:t>interpretace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80" y="1024128"/>
            <a:ext cx="10485120" cy="6720840"/>
          </a:xfrm>
        </p:spPr>
        <p:txBody>
          <a:bodyPr/>
          <a:lstStyle/>
          <a:p>
            <a:r>
              <a:rPr lang="en-US" dirty="0" smtClean="0"/>
              <a:t>drama </a:t>
            </a:r>
          </a:p>
          <a:p>
            <a:r>
              <a:rPr lang="en-US" dirty="0" err="1" smtClean="0"/>
              <a:t>milostn</a:t>
            </a:r>
            <a:r>
              <a:rPr lang="cs-CZ" dirty="0" smtClean="0"/>
              <a:t>é básně</a:t>
            </a:r>
          </a:p>
          <a:p>
            <a:r>
              <a:rPr lang="cs-CZ" dirty="0" smtClean="0"/>
              <a:t>alegorický výklad</a:t>
            </a:r>
          </a:p>
          <a:p>
            <a:r>
              <a:rPr lang="cs-CZ" dirty="0" smtClean="0"/>
              <a:t>teologicko-antropologický výklad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03.12.2022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8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4755</TotalTime>
  <Words>175</Words>
  <Application>Microsoft Office PowerPoint</Application>
  <PresentationFormat>Vlastní</PresentationFormat>
  <Paragraphs>52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Clara Sans</vt:lpstr>
      <vt:lpstr>JU_OPVVV</vt:lpstr>
      <vt:lpstr>Sváteční svitky – Píseň písní</vt:lpstr>
      <vt:lpstr> Sváteční svitky </vt:lpstr>
      <vt:lpstr> Píseň písní – základní pojmy </vt:lpstr>
      <vt:lpstr> Píseň písní – struktura </vt:lpstr>
      <vt:lpstr> Píseň písní – interpretace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162</cp:revision>
  <dcterms:created xsi:type="dcterms:W3CDTF">2017-07-17T18:52:59Z</dcterms:created>
  <dcterms:modified xsi:type="dcterms:W3CDTF">2022-12-02T23:13:55Z</dcterms:modified>
</cp:coreProperties>
</file>